
<file path=[Content_Types].xml><?xml version="1.0" encoding="utf-8"?>
<Types xmlns="http://schemas.openxmlformats.org/package/2006/content-types">
  <Default Extension="gif" ContentType="image/gif"/>
  <Default Extension="jpeg" ContentType="image/jpeg"/>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61" r:id="rId4"/>
    <p:sldId id="259" r:id="rId5"/>
    <p:sldId id="258" r:id="rId6"/>
    <p:sldId id="262" r:id="rId7"/>
    <p:sldId id="260" r:id="rId8"/>
    <p:sldId id="264" r:id="rId9"/>
    <p:sldId id="268" r:id="rId10"/>
    <p:sldId id="265" r:id="rId11"/>
    <p:sldId id="266" r:id="rId12"/>
    <p:sldId id="263"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E27B6D04-3131-4191-9644-D966C4D9170E}" type="datetimeFigureOut">
              <a:rPr lang="en-IN" smtClean="0"/>
              <a:t>18-06-2021</a:t>
            </a:fld>
            <a:endParaRPr lang="en-IN"/>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IN"/>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1717F773-BF07-4FFB-9857-A1107F0CD703}" type="slidenum">
              <a:rPr lang="en-IN" smtClean="0"/>
              <a:t>‹#›</a:t>
            </a:fld>
            <a:endParaRPr lang="en-IN"/>
          </a:p>
        </p:txBody>
      </p:sp>
      <p:grpSp>
        <p:nvGrpSpPr>
          <p:cNvPr id="9" name="Group 8"/>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966681407"/>
      </p:ext>
    </p:extLst>
  </p:cSld>
  <p:clrMapOvr>
    <a:masterClrMapping/>
  </p:clrMapOvr>
  <mc:AlternateContent xmlns:mc="http://schemas.openxmlformats.org/markup-compatibility/2006">
    <mc:Choice xmlns:p14="http://schemas.microsoft.com/office/powerpoint/2010/main" Requires="p14">
      <p:transition>
        <p14:doors dir="vert"/>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7B6D04-3131-4191-9644-D966C4D9170E}" type="datetimeFigureOut">
              <a:rPr lang="en-IN" smtClean="0"/>
              <a:t>18-06-2021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17F773-BF07-4FFB-9857-A1107F0CD703}" type="slidenum">
              <a:rPr lang="en-IN" smtClean="0"/>
              <a:t>‹#›</a:t>
            </a:fld>
            <a:endParaRPr lang="en-IN"/>
          </a:p>
        </p:txBody>
      </p:sp>
    </p:spTree>
    <p:extLst>
      <p:ext uri="{BB962C8B-B14F-4D97-AF65-F5344CB8AC3E}">
        <p14:creationId xmlns:p14="http://schemas.microsoft.com/office/powerpoint/2010/main" val="148469485"/>
      </p:ext>
    </p:extLst>
  </p:cSld>
  <p:clrMapOvr>
    <a:masterClrMapping/>
  </p:clrMapOvr>
  <mc:AlternateContent xmlns:mc="http://schemas.openxmlformats.org/markup-compatibility/2006">
    <mc:Choice xmlns:p14="http://schemas.microsoft.com/office/powerpoint/2010/main" Requires="p14">
      <p:transition>
        <p14:doors dir="vert"/>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7B6D04-3131-4191-9644-D966C4D9170E}" type="datetimeFigureOut">
              <a:rPr lang="en-IN" smtClean="0"/>
              <a:t>18-06-2021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17F773-BF07-4FFB-9857-A1107F0CD703}" type="slidenum">
              <a:rPr lang="en-IN" smtClean="0"/>
              <a:t>‹#›</a:t>
            </a:fld>
            <a:endParaRPr lang="en-IN"/>
          </a:p>
        </p:txBody>
      </p:sp>
    </p:spTree>
    <p:extLst>
      <p:ext uri="{BB962C8B-B14F-4D97-AF65-F5344CB8AC3E}">
        <p14:creationId xmlns:p14="http://schemas.microsoft.com/office/powerpoint/2010/main" val="3225185460"/>
      </p:ext>
    </p:extLst>
  </p:cSld>
  <p:clrMapOvr>
    <a:masterClrMapping/>
  </p:clrMapOvr>
  <mc:AlternateContent xmlns:mc="http://schemas.openxmlformats.org/markup-compatibility/2006">
    <mc:Choice xmlns:p14="http://schemas.microsoft.com/office/powerpoint/2010/main" Requires="p14">
      <p:transition>
        <p14:doors dir="vert"/>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7B6D04-3131-4191-9644-D966C4D9170E}" type="datetimeFigureOut">
              <a:rPr lang="en-IN" smtClean="0"/>
              <a:t>18-06-2021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17F773-BF07-4FFB-9857-A1107F0CD703}" type="slidenum">
              <a:rPr lang="en-IN" smtClean="0"/>
              <a:t>‹#›</a:t>
            </a:fld>
            <a:endParaRPr lang="en-IN"/>
          </a:p>
        </p:txBody>
      </p:sp>
    </p:spTree>
    <p:extLst>
      <p:ext uri="{BB962C8B-B14F-4D97-AF65-F5344CB8AC3E}">
        <p14:creationId xmlns:p14="http://schemas.microsoft.com/office/powerpoint/2010/main" val="3546333142"/>
      </p:ext>
    </p:extLst>
  </p:cSld>
  <p:clrMapOvr>
    <a:masterClrMapping/>
  </p:clrMapOvr>
  <mc:AlternateContent xmlns:mc="http://schemas.openxmlformats.org/markup-compatibility/2006">
    <mc:Choice xmlns:p14="http://schemas.microsoft.com/office/powerpoint/2010/main" Requires="p14">
      <p:transition>
        <p14:doors dir="vert"/>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E27B6D04-3131-4191-9644-D966C4D9170E}" type="datetimeFigureOut">
              <a:rPr lang="en-IN" smtClean="0"/>
              <a:t>18-06-2021</a:t>
            </a:fld>
            <a:endParaRPr lang="en-IN"/>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IN"/>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1717F773-BF07-4FFB-9857-A1107F0CD703}" type="slidenum">
              <a:rPr lang="en-IN" smtClean="0"/>
              <a:t>‹#›</a:t>
            </a:fld>
            <a:endParaRPr lang="en-IN"/>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accent1"/>
          </a:solidFill>
          <a:ln w="0">
            <a:noFill/>
            <a:prstDash val="solid"/>
            <a:round/>
            <a:headEnd/>
            <a:tailEnd/>
          </a:ln>
        </p:spPr>
      </p:sp>
    </p:spTree>
    <p:extLst>
      <p:ext uri="{BB962C8B-B14F-4D97-AF65-F5344CB8AC3E}">
        <p14:creationId xmlns:p14="http://schemas.microsoft.com/office/powerpoint/2010/main" val="301446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oors dir="vert"/>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27B6D04-3131-4191-9644-D966C4D9170E}" type="datetimeFigureOut">
              <a:rPr lang="en-IN" smtClean="0"/>
              <a:t>18-06-2021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17F773-BF07-4FFB-9857-A1107F0CD703}" type="slidenum">
              <a:rPr lang="en-IN" smtClean="0"/>
              <a:t>‹#›</a:t>
            </a:fld>
            <a:endParaRPr lang="en-IN"/>
          </a:p>
        </p:txBody>
      </p:sp>
    </p:spTree>
    <p:extLst>
      <p:ext uri="{BB962C8B-B14F-4D97-AF65-F5344CB8AC3E}">
        <p14:creationId xmlns:p14="http://schemas.microsoft.com/office/powerpoint/2010/main" val="840057488"/>
      </p:ext>
    </p:extLst>
  </p:cSld>
  <p:clrMapOvr>
    <a:masterClrMapping/>
  </p:clrMapOvr>
  <mc:AlternateContent xmlns:mc="http://schemas.openxmlformats.org/markup-compatibility/2006">
    <mc:Choice xmlns:p14="http://schemas.microsoft.com/office/powerpoint/2010/main" Requires="p14">
      <p:transition>
        <p14:doors dir="vert"/>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27B6D04-3131-4191-9644-D966C4D9170E}" type="datetimeFigureOut">
              <a:rPr lang="en-IN" smtClean="0"/>
              <a:t>18-06-2021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717F773-BF07-4FFB-9857-A1107F0CD703}" type="slidenum">
              <a:rPr lang="en-IN" smtClean="0"/>
              <a:t>‹#›</a:t>
            </a:fld>
            <a:endParaRPr lang="en-IN"/>
          </a:p>
        </p:txBody>
      </p:sp>
    </p:spTree>
    <p:extLst>
      <p:ext uri="{BB962C8B-B14F-4D97-AF65-F5344CB8AC3E}">
        <p14:creationId xmlns:p14="http://schemas.microsoft.com/office/powerpoint/2010/main" val="703856988"/>
      </p:ext>
    </p:extLst>
  </p:cSld>
  <p:clrMapOvr>
    <a:masterClrMapping/>
  </p:clrMapOvr>
  <mc:AlternateContent xmlns:mc="http://schemas.openxmlformats.org/markup-compatibility/2006">
    <mc:Choice xmlns:p14="http://schemas.microsoft.com/office/powerpoint/2010/main" Requires="p14">
      <p:transition>
        <p14:doors dir="vert"/>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27B6D04-3131-4191-9644-D966C4D9170E}" type="datetimeFigureOut">
              <a:rPr lang="en-IN" smtClean="0"/>
              <a:t>18-06-2021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717F773-BF07-4FFB-9857-A1107F0CD703}" type="slidenum">
              <a:rPr lang="en-IN" smtClean="0"/>
              <a:t>‹#›</a:t>
            </a:fld>
            <a:endParaRPr lang="en-IN"/>
          </a:p>
        </p:txBody>
      </p:sp>
    </p:spTree>
    <p:extLst>
      <p:ext uri="{BB962C8B-B14F-4D97-AF65-F5344CB8AC3E}">
        <p14:creationId xmlns:p14="http://schemas.microsoft.com/office/powerpoint/2010/main" val="3451597499"/>
      </p:ext>
    </p:extLst>
  </p:cSld>
  <p:clrMapOvr>
    <a:masterClrMapping/>
  </p:clrMapOvr>
  <mc:AlternateContent xmlns:mc="http://schemas.openxmlformats.org/markup-compatibility/2006">
    <mc:Choice xmlns:p14="http://schemas.microsoft.com/office/powerpoint/2010/main" Requires="p14">
      <p:transition>
        <p14:doors dir="vert"/>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7B6D04-3131-4191-9644-D966C4D9170E}" type="datetimeFigureOut">
              <a:rPr lang="en-IN" smtClean="0"/>
              <a:t>18-06-2021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717F773-BF07-4FFB-9857-A1107F0CD703}" type="slidenum">
              <a:rPr lang="en-IN" smtClean="0"/>
              <a:t>‹#›</a:t>
            </a:fld>
            <a:endParaRPr lang="en-IN"/>
          </a:p>
        </p:txBody>
      </p:sp>
    </p:spTree>
    <p:extLst>
      <p:ext uri="{BB962C8B-B14F-4D97-AF65-F5344CB8AC3E}">
        <p14:creationId xmlns:p14="http://schemas.microsoft.com/office/powerpoint/2010/main" val="2417704597"/>
      </p:ext>
    </p:extLst>
  </p:cSld>
  <p:clrMapOvr>
    <a:masterClrMapping/>
  </p:clrMapOvr>
  <mc:AlternateContent xmlns:mc="http://schemas.openxmlformats.org/markup-compatibility/2006">
    <mc:Choice xmlns:p14="http://schemas.microsoft.com/office/powerpoint/2010/main" Requires="p14">
      <p:transition>
        <p14:doors dir="vert"/>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E27B6D04-3131-4191-9644-D966C4D9170E}" type="datetimeFigureOut">
              <a:rPr lang="en-IN" smtClean="0"/>
              <a:t>18-06-2021</a:t>
            </a:fld>
            <a:endParaRPr lang="en-IN"/>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IN"/>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1717F773-BF07-4FFB-9857-A1107F0CD703}" type="slidenum">
              <a:rPr lang="en-IN" smtClean="0"/>
              <a:t>‹#›</a:t>
            </a:fld>
            <a:endParaRPr lang="en-IN"/>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09152182"/>
      </p:ext>
    </p:extLst>
  </p:cSld>
  <p:clrMapOvr>
    <a:masterClrMapping/>
  </p:clrMapOvr>
  <mc:AlternateContent xmlns:mc="http://schemas.openxmlformats.org/markup-compatibility/2006">
    <mc:Choice xmlns:p14="http://schemas.microsoft.com/office/powerpoint/2010/main" Requires="p14">
      <p:transition>
        <p14:doors dir="vert"/>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E27B6D04-3131-4191-9644-D966C4D9170E}" type="datetimeFigureOut">
              <a:rPr lang="en-IN" smtClean="0"/>
              <a:t>18-06-2021</a:t>
            </a:fld>
            <a:endParaRPr lang="en-IN"/>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IN"/>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1717F773-BF07-4FFB-9857-A1107F0CD703}" type="slidenum">
              <a:rPr lang="en-IN" smtClean="0"/>
              <a:t>‹#›</a:t>
            </a:fld>
            <a:endParaRPr lang="en-IN"/>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82391404"/>
      </p:ext>
    </p:extLst>
  </p:cSld>
  <p:clrMapOvr>
    <a:masterClrMapping/>
  </p:clrMapOvr>
  <mc:AlternateContent xmlns:mc="http://schemas.openxmlformats.org/markup-compatibility/2006">
    <mc:Choice xmlns:p14="http://schemas.microsoft.com/office/powerpoint/2010/main" Requires="p14">
      <p:transition>
        <p14:doors dir="vert"/>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E27B6D04-3131-4191-9644-D966C4D9170E}" type="datetimeFigureOut">
              <a:rPr lang="en-IN" smtClean="0"/>
              <a:t>18-06-2021</a:t>
            </a:fld>
            <a:endParaRPr lang="en-IN"/>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IN"/>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1717F773-BF07-4FFB-9857-A1107F0CD703}" type="slidenum">
              <a:rPr lang="en-IN" smtClean="0"/>
              <a:t>‹#›</a:t>
            </a:fld>
            <a:endParaRPr lang="en-IN"/>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487232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mc:AlternateContent xmlns:mc="http://schemas.openxmlformats.org/markup-compatibility/2006">
    <mc:Choice xmlns:p14="http://schemas.microsoft.com/office/powerpoint/2010/main" Requires="p14">
      <p:transition>
        <p14:doors dir="vert"/>
      </p:transition>
    </mc:Choice>
    <mc:Fallback>
      <p:transition>
        <p:fade/>
      </p:transition>
    </mc:Fallback>
  </mc:AlternateConten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hyperlink" Target="https://scholar.google.com/scholar?as_ylo=2017&amp;q=transliteration+of+indian+languages&amp;hl=en&amp;as_sdt=0,5" TargetMode="External"/><Relationship Id="rId3" Type="http://schemas.openxmlformats.org/officeDocument/2006/relationships/hyperlink" Target="https://cdn.analyticsvidhya.com/wp-content/uploads/2020/01/Screenshot-2020-01-10-at-12.30.56-PM.png" TargetMode="External"/><Relationship Id="rId7" Type="http://schemas.openxmlformats.org/officeDocument/2006/relationships/hyperlink" Target="https://www.loqate.com/resources/blog/what-is-transliteration-and-why-is-it-important-for-address-verification/" TargetMode="External"/><Relationship Id="rId2" Type="http://schemas.openxmlformats.org/officeDocument/2006/relationships/hyperlink" Target="https://www.geeksforgeeks.org/detect-an-unknown-language-using-python/" TargetMode="External"/><Relationship Id="rId1" Type="http://schemas.openxmlformats.org/officeDocument/2006/relationships/slideLayout" Target="../slideLayouts/slideLayout2.xml"/><Relationship Id="rId6" Type="http://schemas.openxmlformats.org/officeDocument/2006/relationships/hyperlink" Target="https://www.accreditedlanguage.com/translation/what-is-transliteration/" TargetMode="External"/><Relationship Id="rId5" Type="http://schemas.openxmlformats.org/officeDocument/2006/relationships/hyperlink" Target="https://www.tandfonline.com/doi/abs/10.1080/13670050903406335" TargetMode="External"/><Relationship Id="rId4" Type="http://schemas.openxmlformats.org/officeDocument/2006/relationships/hyperlink" Target="https://cdn.analyticsvidhya.com/wp-content/uploads/2020/01/Screenshot-2020-01-09-at-11.46.39-AM.png" TargetMode="External"/><Relationship Id="rId9" Type="http://schemas.openxmlformats.org/officeDocument/2006/relationships/hyperlink" Target="https://youtu.be/LHN3w628yTc"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A0683-F7B8-40AB-8608-61F855A932BA}"/>
              </a:ext>
            </a:extLst>
          </p:cNvPr>
          <p:cNvSpPr>
            <a:spLocks noGrp="1"/>
          </p:cNvSpPr>
          <p:nvPr>
            <p:ph type="ctrTitle"/>
          </p:nvPr>
        </p:nvSpPr>
        <p:spPr>
          <a:xfrm>
            <a:off x="1915385" y="1330774"/>
            <a:ext cx="8361229" cy="2098226"/>
          </a:xfrm>
        </p:spPr>
        <p:txBody>
          <a:bodyPr/>
          <a:lstStyle/>
          <a:p>
            <a:r>
              <a:rPr lang="en-IN" b="1" dirty="0">
                <a:solidFill>
                  <a:srgbClr val="FFFF00"/>
                </a:solidFill>
              </a:rPr>
              <a:t>TRANSLITERATION</a:t>
            </a:r>
          </a:p>
        </p:txBody>
      </p:sp>
      <p:sp>
        <p:nvSpPr>
          <p:cNvPr id="3" name="Subtitle 2">
            <a:extLst>
              <a:ext uri="{FF2B5EF4-FFF2-40B4-BE49-F238E27FC236}">
                <a16:creationId xmlns:a16="http://schemas.microsoft.com/office/drawing/2014/main" id="{9C95E74C-5FA6-4AF6-B58C-E78B8010785C}"/>
              </a:ext>
            </a:extLst>
          </p:cNvPr>
          <p:cNvSpPr>
            <a:spLocks noGrp="1"/>
          </p:cNvSpPr>
          <p:nvPr>
            <p:ph type="subTitle" idx="1"/>
          </p:nvPr>
        </p:nvSpPr>
        <p:spPr>
          <a:xfrm>
            <a:off x="2679906" y="3956279"/>
            <a:ext cx="7113451" cy="1086237"/>
          </a:xfrm>
        </p:spPr>
        <p:txBody>
          <a:bodyPr/>
          <a:lstStyle/>
          <a:p>
            <a:r>
              <a:rPr lang="en-IN" dirty="0"/>
              <a:t>Mind it!!!</a:t>
            </a:r>
          </a:p>
          <a:p>
            <a:r>
              <a:rPr lang="en-IN" dirty="0"/>
              <a:t>Its “TRANSLITERATION” and not “TRANSLATION”</a:t>
            </a:r>
          </a:p>
        </p:txBody>
      </p:sp>
      <p:pic>
        <p:nvPicPr>
          <p:cNvPr id="4" name="demo bgm-audio only">
            <a:hlinkClick r:id="" action="ppaction://media"/>
            <a:extLst>
              <a:ext uri="{FF2B5EF4-FFF2-40B4-BE49-F238E27FC236}">
                <a16:creationId xmlns:a16="http://schemas.microsoft.com/office/drawing/2014/main" id="{11613FC2-5730-46DB-B80F-1621E4D7C69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017422664"/>
      </p:ext>
    </p:extLst>
  </p:cSld>
  <p:clrMapOvr>
    <a:masterClrMapping/>
  </p:clrMapOvr>
  <mc:AlternateContent xmlns:mc="http://schemas.openxmlformats.org/markup-compatibility/2006">
    <mc:Choice xmlns:p14="http://schemas.microsoft.com/office/powerpoint/2010/main" Requires="p14">
      <p:transition>
        <p14:doors dir="ver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remove"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EMO FINAL VIDEO">
            <a:hlinkClick r:id="" action="ppaction://media"/>
            <a:extLst>
              <a:ext uri="{FF2B5EF4-FFF2-40B4-BE49-F238E27FC236}">
                <a16:creationId xmlns:a16="http://schemas.microsoft.com/office/drawing/2014/main" id="{E905A8D0-C938-4958-B963-7C259ACBE8D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588"/>
            <a:ext cx="12192000" cy="6854825"/>
          </a:xfrm>
          <a:prstGeom prst="rect">
            <a:avLst/>
          </a:prstGeom>
        </p:spPr>
      </p:pic>
    </p:spTree>
    <p:extLst>
      <p:ext uri="{BB962C8B-B14F-4D97-AF65-F5344CB8AC3E}">
        <p14:creationId xmlns:p14="http://schemas.microsoft.com/office/powerpoint/2010/main" val="1870344036"/>
      </p:ext>
    </p:extLst>
  </p:cSld>
  <p:clrMapOvr>
    <a:masterClrMapping/>
  </p:clrMapOvr>
  <mc:AlternateContent xmlns:mc="http://schemas.openxmlformats.org/markup-compatibility/2006">
    <mc:Choice xmlns:p14="http://schemas.microsoft.com/office/powerpoint/2010/main" Requires="p14">
      <p:transition>
        <p14:doors dir="ver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39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5CEF7-6676-4293-B0DE-0DFE44BF08B3}"/>
              </a:ext>
            </a:extLst>
          </p:cNvPr>
          <p:cNvSpPr>
            <a:spLocks noGrp="1"/>
          </p:cNvSpPr>
          <p:nvPr>
            <p:ph type="title"/>
          </p:nvPr>
        </p:nvSpPr>
        <p:spPr>
          <a:xfrm>
            <a:off x="1295400" y="1657"/>
            <a:ext cx="9601200" cy="1485900"/>
          </a:xfrm>
        </p:spPr>
        <p:txBody>
          <a:bodyPr/>
          <a:lstStyle/>
          <a:p>
            <a:br>
              <a:rPr lang="en-IN" b="1" dirty="0"/>
            </a:br>
            <a:r>
              <a:rPr lang="en-IN" b="1" dirty="0"/>
              <a:t>References</a:t>
            </a:r>
          </a:p>
        </p:txBody>
      </p:sp>
      <p:sp>
        <p:nvSpPr>
          <p:cNvPr id="3" name="Content Placeholder 2">
            <a:extLst>
              <a:ext uri="{FF2B5EF4-FFF2-40B4-BE49-F238E27FC236}">
                <a16:creationId xmlns:a16="http://schemas.microsoft.com/office/drawing/2014/main" id="{E504A5C7-AAA6-4182-BF87-245CAE3AD123}"/>
              </a:ext>
            </a:extLst>
          </p:cNvPr>
          <p:cNvSpPr>
            <a:spLocks noGrp="1"/>
          </p:cNvSpPr>
          <p:nvPr>
            <p:ph idx="1"/>
          </p:nvPr>
        </p:nvSpPr>
        <p:spPr>
          <a:xfrm>
            <a:off x="1119808" y="1368287"/>
            <a:ext cx="10674627" cy="5112026"/>
          </a:xfrm>
        </p:spPr>
        <p:txBody>
          <a:bodyPr>
            <a:normAutofit fontScale="92500" lnSpcReduction="10000"/>
          </a:bodyPr>
          <a:lstStyle/>
          <a:p>
            <a:r>
              <a:rPr lang="en-IN" dirty="0">
                <a:hlinkClick r:id="rId2"/>
              </a:rPr>
              <a:t>https://www.analyticsvidhya.com/blog/2020/01/3-important-nlp-libraries-indian-languages-python/</a:t>
            </a:r>
          </a:p>
          <a:p>
            <a:r>
              <a:rPr lang="en-IN" dirty="0">
                <a:hlinkClick r:id="rId2"/>
              </a:rPr>
              <a:t>https://www.geeksforgeeks.org/detect-an-unknown-language-using-python/</a:t>
            </a:r>
            <a:endParaRPr lang="en-IN" dirty="0"/>
          </a:p>
          <a:p>
            <a:r>
              <a:rPr lang="en-IN" dirty="0">
                <a:hlinkClick r:id="rId3"/>
              </a:rPr>
              <a:t>https://cdn.analyticsvidhya.com/wp-content/uploads/2020/01/Screenshot-2020-01-10-at-12.30.56-PM.png</a:t>
            </a:r>
            <a:endParaRPr lang="en-IN" dirty="0"/>
          </a:p>
          <a:p>
            <a:r>
              <a:rPr lang="en-IN" dirty="0">
                <a:hlinkClick r:id="rId4"/>
              </a:rPr>
              <a:t>https://cdn.analyticsvidhya.com/wp-content/uploads/2020/01/Screenshot-2020-01-09-at-11.46.39-AM.png</a:t>
            </a:r>
            <a:endParaRPr lang="en-IN" dirty="0"/>
          </a:p>
          <a:p>
            <a:r>
              <a:rPr lang="en-IN" dirty="0">
                <a:hlinkClick r:id="rId5"/>
              </a:rPr>
              <a:t>https://www.tandfonline.com/doi/abs/10.1080/13670050903406335</a:t>
            </a:r>
            <a:endParaRPr lang="en-IN" dirty="0"/>
          </a:p>
          <a:p>
            <a:r>
              <a:rPr lang="en-IN" dirty="0">
                <a:hlinkClick r:id="rId6"/>
              </a:rPr>
              <a:t>https://www.accreditedlanguage.com/translation/what-is-transliteration/</a:t>
            </a:r>
            <a:endParaRPr lang="en-IN" dirty="0"/>
          </a:p>
          <a:p>
            <a:r>
              <a:rPr lang="en-IN" dirty="0">
                <a:hlinkClick r:id="rId7"/>
              </a:rPr>
              <a:t>https://www.loqate.com/resources/blog/what-is-transliteration-and-why-is-it-important-for-address-verification/</a:t>
            </a:r>
            <a:endParaRPr lang="en-IN" dirty="0"/>
          </a:p>
          <a:p>
            <a:r>
              <a:rPr lang="en-IN" dirty="0">
                <a:hlinkClick r:id="rId8"/>
              </a:rPr>
              <a:t>https://scholar.google.com/scholar?as_ylo=2017&amp;q=transliteration+of+indian+languages&amp;hl=en&amp;as_sdt=0,5</a:t>
            </a:r>
            <a:endParaRPr lang="en-IN" dirty="0"/>
          </a:p>
          <a:p>
            <a:r>
              <a:rPr lang="en-IN" dirty="0"/>
              <a:t>MUSIC-NO COPYRIGHTS AUDIO LIBRARY:</a:t>
            </a:r>
          </a:p>
          <a:p>
            <a:pPr lvl="1"/>
            <a:r>
              <a:rPr lang="en-IN" dirty="0">
                <a:hlinkClick r:id="rId9"/>
              </a:rPr>
              <a:t>https://youtu.be/LHN3w628yTc</a:t>
            </a:r>
            <a:endParaRPr lang="en-IN" dirty="0"/>
          </a:p>
          <a:p>
            <a:pPr lvl="1"/>
            <a:endParaRPr lang="en-IN" dirty="0"/>
          </a:p>
          <a:p>
            <a:endParaRPr lang="en-IN" dirty="0"/>
          </a:p>
          <a:p>
            <a:endParaRPr lang="en-IN" dirty="0"/>
          </a:p>
          <a:p>
            <a:endParaRPr lang="en-IN" dirty="0"/>
          </a:p>
        </p:txBody>
      </p:sp>
    </p:spTree>
    <p:extLst>
      <p:ext uri="{BB962C8B-B14F-4D97-AF65-F5344CB8AC3E}">
        <p14:creationId xmlns:p14="http://schemas.microsoft.com/office/powerpoint/2010/main" val="3078827040"/>
      </p:ext>
    </p:extLst>
  </p:cSld>
  <p:clrMapOvr>
    <a:masterClrMapping/>
  </p:clrMapOvr>
  <mc:AlternateContent xmlns:mc="http://schemas.openxmlformats.org/markup-compatibility/2006">
    <mc:Choice xmlns:p14="http://schemas.microsoft.com/office/powerpoint/2010/main" Requires="p14">
      <p:transition>
        <p14:doors dir="vert"/>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ethods and Approaches | Sutori">
            <a:extLst>
              <a:ext uri="{FF2B5EF4-FFF2-40B4-BE49-F238E27FC236}">
                <a16:creationId xmlns:a16="http://schemas.microsoft.com/office/drawing/2014/main" id="{ECA3A232-AEDD-4DA7-8BA1-C2F18ED9B6A5}"/>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074503" y="155712"/>
            <a:ext cx="6983897" cy="6546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735085"/>
      </p:ext>
    </p:extLst>
  </p:cSld>
  <p:clrMapOvr>
    <a:masterClrMapping/>
  </p:clrMapOvr>
  <mc:AlternateContent xmlns:mc="http://schemas.openxmlformats.org/markup-compatibility/2006">
    <mc:Choice xmlns:p14="http://schemas.microsoft.com/office/powerpoint/2010/main" Requires="p14">
      <p:transition>
        <p14:doors dir="vert"/>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86799-0695-47FB-8FDE-2551405CD5FF}"/>
              </a:ext>
            </a:extLst>
          </p:cNvPr>
          <p:cNvSpPr>
            <a:spLocks noGrp="1"/>
          </p:cNvSpPr>
          <p:nvPr>
            <p:ph type="title"/>
          </p:nvPr>
        </p:nvSpPr>
        <p:spPr>
          <a:xfrm>
            <a:off x="1371600" y="142461"/>
            <a:ext cx="9601200" cy="1485900"/>
          </a:xfrm>
        </p:spPr>
        <p:txBody>
          <a:bodyPr/>
          <a:lstStyle/>
          <a:p>
            <a:br>
              <a:rPr lang="en-IN" b="1" dirty="0"/>
            </a:br>
            <a:r>
              <a:rPr lang="en-IN" b="1" dirty="0"/>
              <a:t>What is transliteration?</a:t>
            </a:r>
          </a:p>
        </p:txBody>
      </p:sp>
      <p:sp>
        <p:nvSpPr>
          <p:cNvPr id="3" name="Content Placeholder 2">
            <a:extLst>
              <a:ext uri="{FF2B5EF4-FFF2-40B4-BE49-F238E27FC236}">
                <a16:creationId xmlns:a16="http://schemas.microsoft.com/office/drawing/2014/main" id="{8A5FC448-9189-49EA-BDAC-14E90322B495}"/>
              </a:ext>
            </a:extLst>
          </p:cNvPr>
          <p:cNvSpPr>
            <a:spLocks noGrp="1"/>
          </p:cNvSpPr>
          <p:nvPr>
            <p:ph idx="1"/>
          </p:nvPr>
        </p:nvSpPr>
        <p:spPr>
          <a:xfrm>
            <a:off x="1371600" y="1722783"/>
            <a:ext cx="10051774" cy="4611756"/>
          </a:xfrm>
        </p:spPr>
        <p:txBody>
          <a:bodyPr>
            <a:normAutofit/>
          </a:bodyPr>
          <a:lstStyle/>
          <a:p>
            <a:r>
              <a:rPr lang="en-US" dirty="0"/>
              <a:t>Transliteration is when you convert a word written in one language such that it is written using the alphabet of the second language. </a:t>
            </a:r>
          </a:p>
          <a:p>
            <a:r>
              <a:rPr lang="en-US" dirty="0"/>
              <a:t>Note that this is very different from “Translation” wherein you also convert the word itself to the second language so that it’s “meaning” is maintained.</a:t>
            </a:r>
          </a:p>
          <a:p>
            <a:r>
              <a:rPr lang="en-US" dirty="0"/>
              <a:t>We hardly think about transliteration which is very useful to pronounce text written in a language which we don’t know how to </a:t>
            </a:r>
            <a:r>
              <a:rPr lang="en-US" dirty="0" err="1"/>
              <a:t>read.In</a:t>
            </a:r>
            <a:r>
              <a:rPr lang="en-US" dirty="0"/>
              <a:t> this </a:t>
            </a:r>
            <a:r>
              <a:rPr lang="en-US" dirty="0" err="1"/>
              <a:t>case,translation</a:t>
            </a:r>
            <a:r>
              <a:rPr lang="en-US" dirty="0"/>
              <a:t> is not useful.</a:t>
            </a:r>
          </a:p>
          <a:p>
            <a:r>
              <a:rPr lang="en-US" dirty="0" err="1"/>
              <a:t>Eg:Kothanur</a:t>
            </a:r>
            <a:r>
              <a:rPr lang="en-US" dirty="0"/>
              <a:t> </a:t>
            </a:r>
            <a:r>
              <a:rPr lang="en-US" dirty="0" err="1"/>
              <a:t>Dinne</a:t>
            </a:r>
            <a:r>
              <a:rPr lang="en-US" dirty="0"/>
              <a:t> is transliterated from </a:t>
            </a:r>
            <a:r>
              <a:rPr lang="en-US" dirty="0" err="1"/>
              <a:t>Kannada.It</a:t>
            </a:r>
            <a:r>
              <a:rPr lang="en-US" dirty="0"/>
              <a:t> cannot be translated from Kannada to English for it’s a locality in </a:t>
            </a:r>
            <a:r>
              <a:rPr lang="en-US" dirty="0" err="1"/>
              <a:t>Bangalore!Kothanur</a:t>
            </a:r>
            <a:r>
              <a:rPr lang="en-US" dirty="0"/>
              <a:t> is the same in all the languages!</a:t>
            </a:r>
          </a:p>
          <a:p>
            <a:r>
              <a:rPr lang="en-US" dirty="0"/>
              <a:t>Some words like </a:t>
            </a:r>
            <a:r>
              <a:rPr lang="en-US" dirty="0" err="1"/>
              <a:t>chudidaar,pyjaama,kimono</a:t>
            </a:r>
            <a:r>
              <a:rPr lang="en-US" dirty="0"/>
              <a:t> and food items like </a:t>
            </a:r>
            <a:r>
              <a:rPr lang="en-US" dirty="0" err="1"/>
              <a:t>chapathi,poori,roti,gobi</a:t>
            </a:r>
            <a:r>
              <a:rPr lang="en-US" dirty="0"/>
              <a:t> </a:t>
            </a:r>
            <a:r>
              <a:rPr lang="en-US" dirty="0" err="1"/>
              <a:t>manchuri</a:t>
            </a:r>
            <a:r>
              <a:rPr lang="en-US" dirty="0"/>
              <a:t> etc., need transliteration and not translation.</a:t>
            </a:r>
          </a:p>
          <a:p>
            <a:endParaRPr lang="en-IN" dirty="0"/>
          </a:p>
        </p:txBody>
      </p:sp>
      <p:sp>
        <p:nvSpPr>
          <p:cNvPr id="4" name="Speech Bubble: Oval 3">
            <a:extLst>
              <a:ext uri="{FF2B5EF4-FFF2-40B4-BE49-F238E27FC236}">
                <a16:creationId xmlns:a16="http://schemas.microsoft.com/office/drawing/2014/main" id="{B7780FC5-61BC-4F93-884E-1B889AF48E01}"/>
              </a:ext>
            </a:extLst>
          </p:cNvPr>
          <p:cNvSpPr/>
          <p:nvPr/>
        </p:nvSpPr>
        <p:spPr>
          <a:xfrm>
            <a:off x="6811618" y="5168347"/>
            <a:ext cx="4837044" cy="1260613"/>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LITERALLY WRITING IT AS “KOTHANUR” in all the other languages too!</a:t>
            </a:r>
          </a:p>
        </p:txBody>
      </p:sp>
    </p:spTree>
    <p:extLst>
      <p:ext uri="{BB962C8B-B14F-4D97-AF65-F5344CB8AC3E}">
        <p14:creationId xmlns:p14="http://schemas.microsoft.com/office/powerpoint/2010/main" val="1678170257"/>
      </p:ext>
    </p:extLst>
  </p:cSld>
  <p:clrMapOvr>
    <a:masterClrMapping/>
  </p:clrMapOvr>
  <mc:AlternateContent xmlns:mc="http://schemas.openxmlformats.org/markup-compatibility/2006">
    <mc:Choice xmlns:p14="http://schemas.microsoft.com/office/powerpoint/2010/main" Requires="p14">
      <p:transition>
        <p14:doors dir="ver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7A3DDB9-C0A5-4537-9942-F577BAEE46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1966" y="278296"/>
            <a:ext cx="10416208" cy="6308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0865304"/>
      </p:ext>
    </p:extLst>
  </p:cSld>
  <p:clrMapOvr>
    <a:masterClrMapping/>
  </p:clrMapOvr>
  <mc:AlternateContent xmlns:mc="http://schemas.openxmlformats.org/markup-compatibility/2006">
    <mc:Choice xmlns:p14="http://schemas.microsoft.com/office/powerpoint/2010/main" Requires="p14">
      <p:transition>
        <p14:doors dir="vert"/>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A3276-271E-4CD8-96A5-40D477509928}"/>
              </a:ext>
            </a:extLst>
          </p:cNvPr>
          <p:cNvSpPr>
            <a:spLocks noGrp="1"/>
          </p:cNvSpPr>
          <p:nvPr>
            <p:ph type="title"/>
          </p:nvPr>
        </p:nvSpPr>
        <p:spPr>
          <a:xfrm>
            <a:off x="765024" y="848139"/>
            <a:ext cx="9612971" cy="2196548"/>
          </a:xfrm>
        </p:spPr>
        <p:txBody>
          <a:bodyPr>
            <a:normAutofit/>
          </a:bodyPr>
          <a:lstStyle/>
          <a:p>
            <a:pPr algn="ctr"/>
            <a:r>
              <a:rPr lang="en-IN" b="1" dirty="0">
                <a:solidFill>
                  <a:srgbClr val="FFFF00"/>
                </a:solidFill>
              </a:rPr>
              <a:t>USES OF</a:t>
            </a:r>
            <a:br>
              <a:rPr lang="en-IN" b="1" dirty="0">
                <a:solidFill>
                  <a:srgbClr val="FFFF00"/>
                </a:solidFill>
              </a:rPr>
            </a:br>
            <a:r>
              <a:rPr lang="en-IN" b="1" dirty="0">
                <a:solidFill>
                  <a:srgbClr val="FFFF00"/>
                </a:solidFill>
              </a:rPr>
              <a:t> TRANSLITERATION</a:t>
            </a:r>
          </a:p>
        </p:txBody>
      </p:sp>
      <p:sp>
        <p:nvSpPr>
          <p:cNvPr id="3" name="Text Placeholder 2">
            <a:extLst>
              <a:ext uri="{FF2B5EF4-FFF2-40B4-BE49-F238E27FC236}">
                <a16:creationId xmlns:a16="http://schemas.microsoft.com/office/drawing/2014/main" id="{C0CD382E-7AB2-48E1-9BCD-BD36822F5AE0}"/>
              </a:ext>
            </a:extLst>
          </p:cNvPr>
          <p:cNvSpPr>
            <a:spLocks noGrp="1"/>
          </p:cNvSpPr>
          <p:nvPr>
            <p:ph type="body" idx="1"/>
          </p:nvPr>
        </p:nvSpPr>
        <p:spPr>
          <a:xfrm>
            <a:off x="660551" y="3301927"/>
            <a:ext cx="10101758" cy="2196548"/>
          </a:xfrm>
        </p:spPr>
        <p:txBody>
          <a:bodyPr>
            <a:normAutofit/>
          </a:bodyPr>
          <a:lstStyle/>
          <a:p>
            <a:pPr marL="342900" indent="-342900" algn="ctr">
              <a:buFont typeface="Wingdings" panose="05000000000000000000" pitchFamily="2" charset="2"/>
              <a:buChar char="Ø"/>
            </a:pPr>
            <a:r>
              <a:rPr lang="en-IN" b="1" dirty="0"/>
              <a:t>Address verification</a:t>
            </a:r>
          </a:p>
          <a:p>
            <a:pPr marL="342900" indent="-342900" algn="ctr">
              <a:buFont typeface="Wingdings" panose="05000000000000000000" pitchFamily="2" charset="2"/>
              <a:buChar char="Ø"/>
            </a:pPr>
            <a:r>
              <a:rPr lang="en-IN" dirty="0"/>
              <a:t>International news with references in some unknown languages</a:t>
            </a:r>
          </a:p>
          <a:p>
            <a:pPr marL="342900" indent="-342900" algn="ctr">
              <a:buFont typeface="Wingdings" panose="05000000000000000000" pitchFamily="2" charset="2"/>
              <a:buChar char="Ø"/>
            </a:pPr>
            <a:r>
              <a:rPr lang="en-IN" dirty="0"/>
              <a:t>Restaurant menus</a:t>
            </a:r>
          </a:p>
          <a:p>
            <a:pPr marL="342900" indent="-342900" algn="ctr">
              <a:buFont typeface="Wingdings" panose="05000000000000000000" pitchFamily="2" charset="2"/>
              <a:buChar char="Ø"/>
            </a:pPr>
            <a:r>
              <a:rPr lang="en-IN" dirty="0"/>
              <a:t>Libraries-searching for books</a:t>
            </a:r>
          </a:p>
        </p:txBody>
      </p:sp>
    </p:spTree>
    <p:extLst>
      <p:ext uri="{BB962C8B-B14F-4D97-AF65-F5344CB8AC3E}">
        <p14:creationId xmlns:p14="http://schemas.microsoft.com/office/powerpoint/2010/main" val="797702791"/>
      </p:ext>
    </p:extLst>
  </p:cSld>
  <p:clrMapOvr>
    <a:masterClrMapping/>
  </p:clrMapOvr>
  <mc:AlternateContent xmlns:mc="http://schemas.openxmlformats.org/markup-compatibility/2006">
    <mc:Choice xmlns:p14="http://schemas.microsoft.com/office/powerpoint/2010/main" Requires="p14">
      <p:transition>
        <p14:doors dir="ver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xEl>
                                              <p:pRg st="0" end="0"/>
                                            </p:txEl>
                                          </p:spTgt>
                                        </p:tgtEl>
                                        <p:attrNameLst>
                                          <p:attrName>r</p:attrName>
                                        </p:attrNameLst>
                                      </p:cBhvr>
                                    </p:animRot>
                                    <p:animRot by="-240000">
                                      <p:cBhvr>
                                        <p:cTn id="7" dur="200" fill="hold">
                                          <p:stCondLst>
                                            <p:cond delay="200"/>
                                          </p:stCondLst>
                                        </p:cTn>
                                        <p:tgtEl>
                                          <p:spTgt spid="3">
                                            <p:txEl>
                                              <p:pRg st="0" end="0"/>
                                            </p:txEl>
                                          </p:spTgt>
                                        </p:tgtEl>
                                        <p:attrNameLst>
                                          <p:attrName>r</p:attrName>
                                        </p:attrNameLst>
                                      </p:cBhvr>
                                    </p:animRot>
                                    <p:animRot by="240000">
                                      <p:cBhvr>
                                        <p:cTn id="8" dur="200" fill="hold">
                                          <p:stCondLst>
                                            <p:cond delay="400"/>
                                          </p:stCondLst>
                                        </p:cTn>
                                        <p:tgtEl>
                                          <p:spTgt spid="3">
                                            <p:txEl>
                                              <p:pRg st="0" end="0"/>
                                            </p:txEl>
                                          </p:spTgt>
                                        </p:tgtEl>
                                        <p:attrNameLst>
                                          <p:attrName>r</p:attrName>
                                        </p:attrNameLst>
                                      </p:cBhvr>
                                    </p:animRot>
                                    <p:animRot by="-240000">
                                      <p:cBhvr>
                                        <p:cTn id="9" dur="200" fill="hold">
                                          <p:stCondLst>
                                            <p:cond delay="600"/>
                                          </p:stCondLst>
                                        </p:cTn>
                                        <p:tgtEl>
                                          <p:spTgt spid="3">
                                            <p:txEl>
                                              <p:pRg st="0" end="0"/>
                                            </p:txEl>
                                          </p:spTgt>
                                        </p:tgtEl>
                                        <p:attrNameLst>
                                          <p:attrName>r</p:attrName>
                                        </p:attrNameLst>
                                      </p:cBhvr>
                                    </p:animRot>
                                    <p:animRot by="120000">
                                      <p:cBhvr>
                                        <p:cTn id="10" dur="200" fill="hold">
                                          <p:stCondLst>
                                            <p:cond delay="800"/>
                                          </p:stCondLst>
                                        </p:cTn>
                                        <p:tgtEl>
                                          <p:spTgt spid="3">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86799-0695-47FB-8FDE-2551405CD5FF}"/>
              </a:ext>
            </a:extLst>
          </p:cNvPr>
          <p:cNvSpPr>
            <a:spLocks noGrp="1"/>
          </p:cNvSpPr>
          <p:nvPr>
            <p:ph type="title"/>
          </p:nvPr>
        </p:nvSpPr>
        <p:spPr>
          <a:xfrm>
            <a:off x="1371600" y="381001"/>
            <a:ext cx="10515600" cy="1485900"/>
          </a:xfrm>
        </p:spPr>
        <p:txBody>
          <a:bodyPr>
            <a:normAutofit fontScale="90000"/>
          </a:bodyPr>
          <a:lstStyle/>
          <a:p>
            <a:r>
              <a:rPr lang="en-IN" b="1" dirty="0"/>
              <a:t>Why is transliteration so important for address verification?</a:t>
            </a:r>
            <a:br>
              <a:rPr lang="en-IN" dirty="0"/>
            </a:br>
            <a:endParaRPr lang="en-IN" dirty="0"/>
          </a:p>
        </p:txBody>
      </p:sp>
      <p:sp>
        <p:nvSpPr>
          <p:cNvPr id="3" name="Content Placeholder 2">
            <a:extLst>
              <a:ext uri="{FF2B5EF4-FFF2-40B4-BE49-F238E27FC236}">
                <a16:creationId xmlns:a16="http://schemas.microsoft.com/office/drawing/2014/main" id="{8A5FC448-9189-49EA-BDAC-14E90322B495}"/>
              </a:ext>
            </a:extLst>
          </p:cNvPr>
          <p:cNvSpPr>
            <a:spLocks noGrp="1"/>
          </p:cNvSpPr>
          <p:nvPr>
            <p:ph idx="1"/>
          </p:nvPr>
        </p:nvSpPr>
        <p:spPr>
          <a:xfrm>
            <a:off x="1371600" y="2001078"/>
            <a:ext cx="10237304" cy="4108174"/>
          </a:xfrm>
        </p:spPr>
        <p:txBody>
          <a:bodyPr>
            <a:normAutofit/>
          </a:bodyPr>
          <a:lstStyle/>
          <a:p>
            <a:r>
              <a:rPr lang="en-IN" b="1" dirty="0"/>
              <a:t>Customer addresses stored in their regional languages</a:t>
            </a:r>
            <a:endParaRPr lang="en-IN" dirty="0"/>
          </a:p>
          <a:p>
            <a:r>
              <a:rPr lang="en-IN" dirty="0"/>
              <a:t>Imagine that you have </a:t>
            </a:r>
            <a:r>
              <a:rPr lang="en-IN" b="1" dirty="0"/>
              <a:t>customer addresses from all over the world in your database. They are saved in their original languages</a:t>
            </a:r>
            <a:r>
              <a:rPr lang="en-IN" dirty="0"/>
              <a:t>. But since you can’t read Russian, Arabic or Chinese for example, you can’t tell where the customers are located. You’d like to see them spelled out in a common native language, in this instance, English, so you can do further analysis. That’s assuming that your CRM software is even capable of handling different languages. If it isn’t, then you simply </a:t>
            </a:r>
            <a:r>
              <a:rPr lang="en-IN" b="1" dirty="0"/>
              <a:t>won’t be able to service those customers</a:t>
            </a:r>
            <a:r>
              <a:rPr lang="en-IN" dirty="0"/>
              <a:t>.</a:t>
            </a:r>
          </a:p>
          <a:p>
            <a:r>
              <a:rPr lang="en-IN" dirty="0"/>
              <a:t> Address verification software has already been developed abroad to overcome such challenges.</a:t>
            </a:r>
          </a:p>
        </p:txBody>
      </p:sp>
    </p:spTree>
    <p:extLst>
      <p:ext uri="{BB962C8B-B14F-4D97-AF65-F5344CB8AC3E}">
        <p14:creationId xmlns:p14="http://schemas.microsoft.com/office/powerpoint/2010/main" val="1317979315"/>
      </p:ext>
    </p:extLst>
  </p:cSld>
  <p:clrMapOvr>
    <a:masterClrMapping/>
  </p:clrMapOvr>
  <mc:AlternateContent xmlns:mc="http://schemas.openxmlformats.org/markup-compatibility/2006">
    <mc:Choice xmlns:p14="http://schemas.microsoft.com/office/powerpoint/2010/main" Requires="p14">
      <p:transition>
        <p14:doors dir="vert"/>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74D45D-E721-4649-BB0D-37D7809E82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2297" y="208304"/>
            <a:ext cx="4293703" cy="6511458"/>
          </a:xfrm>
          <a:prstGeom prst="rect">
            <a:avLst/>
          </a:prstGeom>
        </p:spPr>
      </p:pic>
      <p:sp>
        <p:nvSpPr>
          <p:cNvPr id="4" name="Speech Bubble: Oval 3">
            <a:extLst>
              <a:ext uri="{FF2B5EF4-FFF2-40B4-BE49-F238E27FC236}">
                <a16:creationId xmlns:a16="http://schemas.microsoft.com/office/drawing/2014/main" id="{EBA65A45-D059-4CAF-A715-D05AD0EA874A}"/>
              </a:ext>
            </a:extLst>
          </p:cNvPr>
          <p:cNvSpPr/>
          <p:nvPr/>
        </p:nvSpPr>
        <p:spPr>
          <a:xfrm>
            <a:off x="2080588" y="3909390"/>
            <a:ext cx="4293703" cy="1444487"/>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 Bengali restaurant menu!!!</a:t>
            </a:r>
          </a:p>
        </p:txBody>
      </p:sp>
      <p:pic>
        <p:nvPicPr>
          <p:cNvPr id="2050" name="Picture 2" descr="10 Gujarati Books ideas | books, books online, book challenge">
            <a:extLst>
              <a:ext uri="{FF2B5EF4-FFF2-40B4-BE49-F238E27FC236}">
                <a16:creationId xmlns:a16="http://schemas.microsoft.com/office/drawing/2014/main" id="{646AD0A8-13CF-4734-9946-360045276D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7119" y="296726"/>
            <a:ext cx="3880402" cy="6264547"/>
          </a:xfrm>
          <a:prstGeom prst="rect">
            <a:avLst/>
          </a:prstGeom>
          <a:noFill/>
          <a:extLst>
            <a:ext uri="{909E8E84-426E-40DD-AFC4-6F175D3DCCD1}">
              <a14:hiddenFill xmlns:a14="http://schemas.microsoft.com/office/drawing/2010/main">
                <a:solidFill>
                  <a:srgbClr val="FFFFFF"/>
                </a:solidFill>
              </a14:hiddenFill>
            </a:ext>
          </a:extLst>
        </p:spPr>
      </p:pic>
      <p:sp>
        <p:nvSpPr>
          <p:cNvPr id="8" name="Speech Bubble: Oval 7">
            <a:extLst>
              <a:ext uri="{FF2B5EF4-FFF2-40B4-BE49-F238E27FC236}">
                <a16:creationId xmlns:a16="http://schemas.microsoft.com/office/drawing/2014/main" id="{123EF5B2-4F77-4997-B2FA-7B5C0469D331}"/>
              </a:ext>
            </a:extLst>
          </p:cNvPr>
          <p:cNvSpPr/>
          <p:nvPr/>
        </p:nvSpPr>
        <p:spPr>
          <a:xfrm>
            <a:off x="7145410" y="4454177"/>
            <a:ext cx="3800885" cy="2107096"/>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 Gujarati reference in the </a:t>
            </a:r>
            <a:r>
              <a:rPr lang="en-IN" dirty="0" err="1"/>
              <a:t>library.How</a:t>
            </a:r>
            <a:r>
              <a:rPr lang="en-IN" dirty="0"/>
              <a:t> do we search for  the book unless we know its name?</a:t>
            </a:r>
          </a:p>
        </p:txBody>
      </p:sp>
    </p:spTree>
    <p:extLst>
      <p:ext uri="{BB962C8B-B14F-4D97-AF65-F5344CB8AC3E}">
        <p14:creationId xmlns:p14="http://schemas.microsoft.com/office/powerpoint/2010/main" val="3621732953"/>
      </p:ext>
    </p:extLst>
  </p:cSld>
  <p:clrMapOvr>
    <a:masterClrMapping/>
  </p:clrMapOvr>
  <mc:AlternateContent xmlns:mc="http://schemas.openxmlformats.org/markup-compatibility/2006">
    <mc:Choice xmlns:p14="http://schemas.microsoft.com/office/powerpoint/2010/main" Requires="p14">
      <p:transition>
        <p14:doors dir="ver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86799-0695-47FB-8FDE-2551405CD5FF}"/>
              </a:ext>
            </a:extLst>
          </p:cNvPr>
          <p:cNvSpPr>
            <a:spLocks noGrp="1"/>
          </p:cNvSpPr>
          <p:nvPr>
            <p:ph type="title"/>
          </p:nvPr>
        </p:nvSpPr>
        <p:spPr>
          <a:xfrm>
            <a:off x="1371600" y="381001"/>
            <a:ext cx="10515600" cy="1485900"/>
          </a:xfrm>
        </p:spPr>
        <p:txBody>
          <a:bodyPr>
            <a:normAutofit/>
          </a:bodyPr>
          <a:lstStyle/>
          <a:p>
            <a:br>
              <a:rPr lang="en-IN" dirty="0"/>
            </a:br>
            <a:endParaRPr lang="en-IN" dirty="0"/>
          </a:p>
        </p:txBody>
      </p:sp>
      <p:sp>
        <p:nvSpPr>
          <p:cNvPr id="3" name="Content Placeholder 2">
            <a:extLst>
              <a:ext uri="{FF2B5EF4-FFF2-40B4-BE49-F238E27FC236}">
                <a16:creationId xmlns:a16="http://schemas.microsoft.com/office/drawing/2014/main" id="{8A5FC448-9189-49EA-BDAC-14E90322B495}"/>
              </a:ext>
            </a:extLst>
          </p:cNvPr>
          <p:cNvSpPr>
            <a:spLocks noGrp="1"/>
          </p:cNvSpPr>
          <p:nvPr>
            <p:ph idx="1"/>
          </p:nvPr>
        </p:nvSpPr>
        <p:spPr>
          <a:xfrm>
            <a:off x="1371600" y="1227482"/>
            <a:ext cx="10237304" cy="4961283"/>
          </a:xfrm>
        </p:spPr>
        <p:txBody>
          <a:bodyPr>
            <a:normAutofit/>
          </a:bodyPr>
          <a:lstStyle/>
          <a:p>
            <a:r>
              <a:rPr lang="en-IN" dirty="0"/>
              <a:t>Transliteration is more prevalent than you may have realized. Whenever you read about </a:t>
            </a:r>
            <a:r>
              <a:rPr lang="en-IN" b="1" dirty="0"/>
              <a:t>international news</a:t>
            </a:r>
            <a:r>
              <a:rPr lang="en-IN" dirty="0"/>
              <a:t>, you should be thankful for transliteration! We’re guessing most people would be rather confused if news articles were peppered with references to </a:t>
            </a:r>
            <a:r>
              <a:rPr lang="ja-JP" altLang="en-US" dirty="0"/>
              <a:t>京</a:t>
            </a:r>
            <a:r>
              <a:rPr lang="en-US" altLang="ja-JP" dirty="0"/>
              <a:t>, </a:t>
            </a:r>
            <a:r>
              <a:rPr lang="ar-AE" dirty="0"/>
              <a:t>الدولة الإسلامية في العراق والشام, </a:t>
            </a:r>
            <a:r>
              <a:rPr lang="en-IN" dirty="0"/>
              <a:t>or </a:t>
            </a:r>
            <a:r>
              <a:rPr lang="az-Cyrl-AZ" dirty="0"/>
              <a:t>Мосва </a:t>
            </a:r>
            <a:r>
              <a:rPr lang="en-IN" dirty="0"/>
              <a:t>instead of their Latin-alphabet equivalents: Beijing, ISIS or ISIL, and Moscow.</a:t>
            </a:r>
          </a:p>
          <a:p>
            <a:r>
              <a:rPr lang="en-IN" b="1" dirty="0"/>
              <a:t>Restaurant menus</a:t>
            </a:r>
            <a:r>
              <a:rPr lang="en-IN" dirty="0"/>
              <a:t> are also common places where transliteration is also used. </a:t>
            </a:r>
          </a:p>
          <a:p>
            <a:r>
              <a:rPr lang="en-IN" dirty="0"/>
              <a:t>Additional places include </a:t>
            </a:r>
            <a:r>
              <a:rPr lang="en-IN" b="1" dirty="0"/>
              <a:t>libraries</a:t>
            </a:r>
            <a:r>
              <a:rPr lang="en-IN" dirty="0"/>
              <a:t> where transliteration allows people to perform searches for content in different writing systems; </a:t>
            </a:r>
            <a:r>
              <a:rPr lang="en-IN" b="1" dirty="0"/>
              <a:t>the academic world especially in research papers</a:t>
            </a:r>
            <a:r>
              <a:rPr lang="en-IN" dirty="0"/>
              <a:t>; and in our everyday language. </a:t>
            </a:r>
          </a:p>
          <a:p>
            <a:r>
              <a:rPr lang="en-IN" dirty="0"/>
              <a:t>Words like karate (Japanese) and </a:t>
            </a:r>
            <a:r>
              <a:rPr lang="en-IN" dirty="0" err="1"/>
              <a:t>pajamas</a:t>
            </a:r>
            <a:r>
              <a:rPr lang="en-IN" dirty="0"/>
              <a:t> (Urdu) were borrowed by the English language and transliterated from their original text into the Latin alphabet.</a:t>
            </a:r>
          </a:p>
          <a:p>
            <a:r>
              <a:rPr lang="en-IN" dirty="0"/>
              <a:t>A lot of research is still going on in this </a:t>
            </a:r>
            <a:r>
              <a:rPr lang="en-IN" dirty="0" err="1"/>
              <a:t>area.A</a:t>
            </a:r>
            <a:r>
              <a:rPr lang="en-IN" dirty="0"/>
              <a:t> 2010 research paper based on the need of transliteration for bilingual children is a noticeable work.</a:t>
            </a:r>
          </a:p>
          <a:p>
            <a:r>
              <a:rPr lang="en-IN" b="1" dirty="0"/>
              <a:t>The above works must be extended to our INDIAN LANGUAGES AS WELL.</a:t>
            </a:r>
          </a:p>
          <a:p>
            <a:endParaRPr lang="en-IN" dirty="0"/>
          </a:p>
          <a:p>
            <a:endParaRPr lang="en-IN" dirty="0"/>
          </a:p>
        </p:txBody>
      </p:sp>
    </p:spTree>
    <p:extLst>
      <p:ext uri="{BB962C8B-B14F-4D97-AF65-F5344CB8AC3E}">
        <p14:creationId xmlns:p14="http://schemas.microsoft.com/office/powerpoint/2010/main" val="1312861564"/>
      </p:ext>
    </p:extLst>
  </p:cSld>
  <p:clrMapOvr>
    <a:masterClrMapping/>
  </p:clrMapOvr>
  <mc:AlternateContent xmlns:mc="http://schemas.openxmlformats.org/markup-compatibility/2006">
    <mc:Choice xmlns:p14="http://schemas.microsoft.com/office/powerpoint/2010/main" Requires="p14">
      <p:transition>
        <p14:doors dir="ver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 calcmode="lin" valueType="num">
                                      <p:cBhvr additive="base">
                                        <p:cTn id="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F154A-3DCB-4E01-8E43-CE1E6D02E720}"/>
              </a:ext>
            </a:extLst>
          </p:cNvPr>
          <p:cNvSpPr>
            <a:spLocks noGrp="1"/>
          </p:cNvSpPr>
          <p:nvPr>
            <p:ph type="title"/>
          </p:nvPr>
        </p:nvSpPr>
        <p:spPr>
          <a:xfrm>
            <a:off x="765024" y="811030"/>
            <a:ext cx="9612971" cy="2852737"/>
          </a:xfrm>
        </p:spPr>
        <p:txBody>
          <a:bodyPr/>
          <a:lstStyle/>
          <a:p>
            <a:pPr algn="ctr"/>
            <a:r>
              <a:rPr lang="en-IN" b="1" dirty="0">
                <a:solidFill>
                  <a:srgbClr val="FFFF00"/>
                </a:solidFill>
              </a:rPr>
              <a:t>DEMO</a:t>
            </a:r>
          </a:p>
        </p:txBody>
      </p:sp>
      <p:sp>
        <p:nvSpPr>
          <p:cNvPr id="3" name="Text Placeholder 2">
            <a:extLst>
              <a:ext uri="{FF2B5EF4-FFF2-40B4-BE49-F238E27FC236}">
                <a16:creationId xmlns:a16="http://schemas.microsoft.com/office/drawing/2014/main" id="{65C46F30-2072-490F-BA8D-4E43C09EA729}"/>
              </a:ext>
            </a:extLst>
          </p:cNvPr>
          <p:cNvSpPr>
            <a:spLocks noGrp="1"/>
          </p:cNvSpPr>
          <p:nvPr>
            <p:ph type="body" idx="1"/>
          </p:nvPr>
        </p:nvSpPr>
        <p:spPr>
          <a:xfrm>
            <a:off x="765025" y="4216328"/>
            <a:ext cx="10141514" cy="1143324"/>
          </a:xfrm>
        </p:spPr>
        <p:txBody>
          <a:bodyPr/>
          <a:lstStyle/>
          <a:p>
            <a:pPr algn="ctr"/>
            <a:r>
              <a:rPr lang="en-IN" dirty="0"/>
              <a:t>A short demo with a few test cases.</a:t>
            </a:r>
          </a:p>
          <a:p>
            <a:pPr algn="ctr"/>
            <a:r>
              <a:rPr lang="en-IN" dirty="0"/>
              <a:t>You </a:t>
            </a:r>
            <a:r>
              <a:rPr lang="en-IN" dirty="0" err="1"/>
              <a:t>can,of</a:t>
            </a:r>
            <a:r>
              <a:rPr lang="en-IN" dirty="0"/>
              <a:t> </a:t>
            </a:r>
            <a:r>
              <a:rPr lang="en-IN" dirty="0" err="1"/>
              <a:t>course,explore</a:t>
            </a:r>
            <a:r>
              <a:rPr lang="en-IN" dirty="0"/>
              <a:t> more!!!</a:t>
            </a:r>
          </a:p>
        </p:txBody>
      </p:sp>
    </p:spTree>
    <p:extLst>
      <p:ext uri="{BB962C8B-B14F-4D97-AF65-F5344CB8AC3E}">
        <p14:creationId xmlns:p14="http://schemas.microsoft.com/office/powerpoint/2010/main" val="839779593"/>
      </p:ext>
    </p:extLst>
  </p:cSld>
  <p:clrMapOvr>
    <a:masterClrMapping/>
  </p:clrMapOvr>
  <mc:AlternateContent xmlns:mc="http://schemas.openxmlformats.org/markup-compatibility/2006">
    <mc:Choice xmlns:p14="http://schemas.microsoft.com/office/powerpoint/2010/main" Requires="p14">
      <p:transition>
        <p14:doors dir="vert"/>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ECDB5-A76C-4DD5-949C-81838D6837B1}"/>
              </a:ext>
            </a:extLst>
          </p:cNvPr>
          <p:cNvSpPr>
            <a:spLocks noGrp="1"/>
          </p:cNvSpPr>
          <p:nvPr>
            <p:ph type="title"/>
          </p:nvPr>
        </p:nvSpPr>
        <p:spPr/>
        <p:txBody>
          <a:bodyPr/>
          <a:lstStyle/>
          <a:p>
            <a:r>
              <a:rPr lang="en-IN" b="1" dirty="0"/>
              <a:t>Libraries used</a:t>
            </a:r>
          </a:p>
        </p:txBody>
      </p:sp>
      <p:sp>
        <p:nvSpPr>
          <p:cNvPr id="3" name="Content Placeholder 2">
            <a:extLst>
              <a:ext uri="{FF2B5EF4-FFF2-40B4-BE49-F238E27FC236}">
                <a16:creationId xmlns:a16="http://schemas.microsoft.com/office/drawing/2014/main" id="{4EEFAD1B-CB40-4A26-99B2-A71BD482A60B}"/>
              </a:ext>
            </a:extLst>
          </p:cNvPr>
          <p:cNvSpPr>
            <a:spLocks noGrp="1"/>
          </p:cNvSpPr>
          <p:nvPr>
            <p:ph idx="1"/>
          </p:nvPr>
        </p:nvSpPr>
        <p:spPr>
          <a:xfrm>
            <a:off x="927652" y="2175842"/>
            <a:ext cx="6122505" cy="3581400"/>
          </a:xfrm>
        </p:spPr>
        <p:txBody>
          <a:bodyPr/>
          <a:lstStyle/>
          <a:p>
            <a:r>
              <a:rPr lang="en-IN" dirty="0"/>
              <a:t>Detect the language of the input text: </a:t>
            </a:r>
            <a:r>
              <a:rPr lang="en-IN" b="1" dirty="0" err="1"/>
              <a:t>langdetect</a:t>
            </a:r>
            <a:endParaRPr lang="en-IN" b="1" dirty="0"/>
          </a:p>
          <a:p>
            <a:r>
              <a:rPr lang="en-IN" dirty="0"/>
              <a:t>Transliteration: </a:t>
            </a:r>
            <a:r>
              <a:rPr lang="en-IN" b="1" dirty="0"/>
              <a:t>Indic-</a:t>
            </a:r>
            <a:r>
              <a:rPr lang="en-IN" b="1" dirty="0" err="1"/>
              <a:t>nlp</a:t>
            </a:r>
            <a:r>
              <a:rPr lang="en-IN" b="1" dirty="0"/>
              <a:t> </a:t>
            </a:r>
            <a:r>
              <a:rPr lang="en-IN" dirty="0"/>
              <a:t>which supports several languages of the Indian subcontinent</a:t>
            </a:r>
          </a:p>
          <a:p>
            <a:r>
              <a:rPr lang="en-IN" dirty="0"/>
              <a:t>Languages supported are given on the right</a:t>
            </a:r>
          </a:p>
          <a:p>
            <a:r>
              <a:rPr lang="en-IN" dirty="0"/>
              <a:t>I have excluded Odia and Sanskrit for the demo as some characters of Odia cannot be detected by </a:t>
            </a:r>
            <a:r>
              <a:rPr lang="en-IN" dirty="0" err="1"/>
              <a:t>langdetect</a:t>
            </a:r>
            <a:r>
              <a:rPr lang="en-IN" dirty="0"/>
              <a:t> and Sanskrit is hardly spoken anywhere!</a:t>
            </a:r>
          </a:p>
          <a:p>
            <a:endParaRPr lang="en-IN" dirty="0"/>
          </a:p>
        </p:txBody>
      </p:sp>
      <p:pic>
        <p:nvPicPr>
          <p:cNvPr id="4098" name="Picture 2">
            <a:extLst>
              <a:ext uri="{FF2B5EF4-FFF2-40B4-BE49-F238E27FC236}">
                <a16:creationId xmlns:a16="http://schemas.microsoft.com/office/drawing/2014/main" id="{A856A18C-5E06-46C1-A872-B83F5C1F5F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4106" y="235225"/>
            <a:ext cx="3637720" cy="6065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9561720"/>
      </p:ext>
    </p:extLst>
  </p:cSld>
  <p:clrMapOvr>
    <a:masterClrMapping/>
  </p:clrMapOvr>
  <mc:AlternateContent xmlns:mc="http://schemas.openxmlformats.org/markup-compatibility/2006">
    <mc:Choice xmlns:p14="http://schemas.microsoft.com/office/powerpoint/2010/main" Requires="p14">
      <p:transition>
        <p14:doors dir="vert"/>
      </p:transition>
    </mc:Choice>
    <mc:Fallback>
      <p:transition>
        <p:fade/>
      </p:transition>
    </mc:Fallback>
  </mc:AlternateContent>
</p:sld>
</file>

<file path=ppt/theme/theme1.xml><?xml version="1.0" encoding="utf-8"?>
<a:theme xmlns:a="http://schemas.openxmlformats.org/drawingml/2006/main" name="Crop">
  <a:themeElements>
    <a:clrScheme name="Crop">
      <a:dk1>
        <a:sysClr val="windowText" lastClr="000000"/>
      </a:dk1>
      <a:lt1>
        <a:sysClr val="window" lastClr="FFFFFF"/>
      </a:lt1>
      <a:dk2>
        <a:srgbClr val="432A30"/>
      </a:dk2>
      <a:lt2>
        <a:srgbClr val="F2F2F0"/>
      </a:lt2>
      <a:accent1>
        <a:srgbClr val="836C9F"/>
      </a:accent1>
      <a:accent2>
        <a:srgbClr val="BDAB56"/>
      </a:accent2>
      <a:accent3>
        <a:srgbClr val="B0565D"/>
      </a:accent3>
      <a:accent4>
        <a:srgbClr val="55B1BC"/>
      </a:accent4>
      <a:accent5>
        <a:srgbClr val="4D925F"/>
      </a:accent5>
      <a:accent6>
        <a:srgbClr val="E08C4A"/>
      </a:accent6>
      <a:hlink>
        <a:srgbClr val="55B1BC"/>
      </a:hlink>
      <a:folHlink>
        <a:srgbClr val="836C9F"/>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9270AA94-2367-4B1E-B579-26147B222BD0}"/>
    </a:ext>
  </a:extLst>
</a:theme>
</file>

<file path=docProps/app.xml><?xml version="1.0" encoding="utf-8"?>
<Properties xmlns="http://schemas.openxmlformats.org/officeDocument/2006/extended-properties" xmlns:vt="http://schemas.openxmlformats.org/officeDocument/2006/docPropsVTypes">
  <Template>Crop</Template>
  <TotalTime>126</TotalTime>
  <Words>755</Words>
  <Application>Microsoft Office PowerPoint</Application>
  <PresentationFormat>Widescreen</PresentationFormat>
  <Paragraphs>49</Paragraphs>
  <Slides>12</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Franklin Gothic Book</vt:lpstr>
      <vt:lpstr>Wingdings</vt:lpstr>
      <vt:lpstr>Crop</vt:lpstr>
      <vt:lpstr>TRANSLITERATION</vt:lpstr>
      <vt:lpstr> What is transliteration?</vt:lpstr>
      <vt:lpstr>PowerPoint Presentation</vt:lpstr>
      <vt:lpstr>USES OF  TRANSLITERATION</vt:lpstr>
      <vt:lpstr>Why is transliteration so important for address verification? </vt:lpstr>
      <vt:lpstr>PowerPoint Presentation</vt:lpstr>
      <vt:lpstr> </vt:lpstr>
      <vt:lpstr>DEMO</vt:lpstr>
      <vt:lpstr>Libraries used</vt:lpstr>
      <vt:lpstr>PowerPoint Presentation</vt:lpstr>
      <vt:lpstr> 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TRANSLITERATION</dc:title>
  <dc:creator>Nithyashree V</dc:creator>
  <cp:lastModifiedBy>Nithyashree V</cp:lastModifiedBy>
  <cp:revision>23</cp:revision>
  <dcterms:created xsi:type="dcterms:W3CDTF">2021-06-18T13:27:23Z</dcterms:created>
  <dcterms:modified xsi:type="dcterms:W3CDTF">2021-06-18T15:33:54Z</dcterms:modified>
</cp:coreProperties>
</file>